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ru-R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913547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06206645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10/30/2013</a:t>
            </a:fld>
            <a:endParaRPr lang="ru-RU"/>
          </a:p>
        </p:txBody>
      </p:sp>
      <p:sp>
        <p:nvSpPr>
          <p:cNvPr id="724223500" name="Рисунок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761937769" name="Заметка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02837419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684870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801771" name="Рисунок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93191929" name="Текст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99722598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98753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669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89954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B5F2BA-DF68-C6EA-8B92-21B234FDAD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35268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1222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89425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2902FC-B6CC-E1A4-7A54-656986131E4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2659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8761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475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475536-D9B5-8A9C-2561-B4A3E57A9AF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5398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45742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3647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A8F055-BBBD-3604-A854-28B2699AEF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2000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00312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5731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9A0FEC-A769-1118-8340-EAF8D958DF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91660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44834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38873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EC2B54-6B39-73B5-E427-DEFB2AA8631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3880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39084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8761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692466-8A48-85DB-00AC-52B95FF98B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2693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30629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60234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51A67D-B411-3C91-531F-1B15DED89C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1486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06400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46600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1935F1-2C8D-1A25-6269-92045CA0C45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8004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4273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8423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C3517F-1642-2622-696A-89374AB9B5A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3107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61480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419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63C2DB-6176-F670-0FD8-5F4F3C568A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93550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17105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361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37CEE8-3B8E-D296-D7D6-359CDAB9B24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510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06879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35395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D8FD5-207E-C647-C1D2-87344F4525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967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66870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13516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B93CB7-E3DA-B0D0-9ACF-F16740754B5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9613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53316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19069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C7DD0C-8EB1-8389-4E0C-25F2EE0060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5185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63037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49672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CA5604-4C1B-9ECD-4CCF-D892A302D4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5581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8582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59647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FD0C1B-DD1C-AAAB-4A2D-A639790C59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3683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70447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18429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386DA2-BC1F-7BF9-BBEA-0BC199EE82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36539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8662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2023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DA5D22-15A1-73E5-37B4-68EC818F4E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3859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44160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45037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94BC79-D3E5-BC52-0EAE-C42161FCB40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3964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10071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56600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DD95E8-26E9-FCE5-9312-1ABB62AC04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16906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80628797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383686693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187588828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5239539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860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91965690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59208261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2128438139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67935532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3829585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66209924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73076251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318547489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0799777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30021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724649690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38943290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716805418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2760217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553803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116160717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316456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2077703696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980856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148172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165365566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064385968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13450034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386587815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01371360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423498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650714018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82298305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253499389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7273659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69853252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92539716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49738640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92688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676876176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198431049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0957539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283933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951877776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2288416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303710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188579984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609301852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52309059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42750935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57112152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991330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691977191" name="Рисунок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Нажмите, чтобы добавить изображение</a:t>
            </a:r>
            <a:endParaRPr lang="ru-RU"/>
          </a:p>
        </p:txBody>
      </p:sp>
      <p:sp>
        <p:nvSpPr>
          <p:cNvPr id="1400619563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56339191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839575563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14800000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88200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740649912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374320558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198488464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2353045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15.png"/><Relationship Id="rId7" Type="http://schemas.openxmlformats.org/officeDocument/2006/relationships/image" Target="../media/image29.jpg"/><Relationship Id="rId8" Type="http://schemas.openxmlformats.org/officeDocument/2006/relationships/image" Target="../media/image30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1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513684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840181" y="3844636"/>
            <a:ext cx="3809999" cy="3809999"/>
          </a:xfrm>
          <a:prstGeom prst="rect">
            <a:avLst/>
          </a:prstGeom>
        </p:spPr>
      </p:pic>
      <p:sp>
        <p:nvSpPr>
          <p:cNvPr id="1194054947" name=""/>
          <p:cNvSpPr/>
          <p:nvPr/>
        </p:nvSpPr>
        <p:spPr bwMode="auto">
          <a:xfrm rot="0" flipH="0" flipV="0">
            <a:off x="5840045" y="-17318"/>
            <a:ext cx="6386590" cy="6892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157080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2707363" y="3256684"/>
            <a:ext cx="6265363" cy="18185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Stepan</a:t>
            </a: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 Turicin 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  <a:p>
            <a:pPr algn="ctr">
              <a:defRPr/>
            </a:pP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  <a:p>
            <a:pPr algn="ctr">
              <a:defRPr/>
            </a:pP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084460736" name="Title 1"/>
          <p:cNvSpPr>
            <a:spLocks noGrp="1"/>
          </p:cNvSpPr>
          <p:nvPr>
            <p:ph type="ctrTitle"/>
          </p:nvPr>
        </p:nvSpPr>
        <p:spPr bwMode="auto">
          <a:xfrm>
            <a:off x="904363" y="869085"/>
            <a:ext cx="9144000" cy="2387599"/>
          </a:xfrm>
        </p:spPr>
        <p:txBody>
          <a:bodyPr/>
          <a:lstStyle/>
          <a:p>
            <a:pPr>
              <a:defRPr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Solar2D </a:t>
            </a: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  Unity</a:t>
            </a:r>
            <a:endParaRPr>
              <a:latin typeface="Open Sans Semibold"/>
              <a:cs typeface="Open Sans Semibold"/>
            </a:endParaRPr>
          </a:p>
        </p:txBody>
      </p:sp>
      <p:pic>
        <p:nvPicPr>
          <p:cNvPr id="158557438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8558999" y="1447977"/>
            <a:ext cx="8430136" cy="8430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197130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06057" y="1727622"/>
            <a:ext cx="8124824" cy="4572000"/>
          </a:xfrm>
          <a:prstGeom prst="rect">
            <a:avLst/>
          </a:prstGeom>
        </p:spPr>
      </p:pic>
      <p:sp>
        <p:nvSpPr>
          <p:cNvPr id="2017398161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0941597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Zaključak o Solar2D (CoronaSDK)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90750662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9307986" y="4394624"/>
            <a:ext cx="3809998" cy="3809998"/>
          </a:xfrm>
          <a:prstGeom prst="rect">
            <a:avLst/>
          </a:prstGeom>
        </p:spPr>
      </p:pic>
      <p:sp>
        <p:nvSpPr>
          <p:cNvPr id="132746433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0" y="1825624"/>
            <a:ext cx="5257800" cy="47136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Izašlo je na tržiste vrlo kasno</a:t>
            </a:r>
            <a:endParaRPr lang="sr-Latn"/>
          </a:p>
          <a:p>
            <a:pPr>
              <a:defRPr/>
            </a:pPr>
            <a:r>
              <a:rPr lang="sr-Latn"/>
              <a:t>Nije imao 3D i dobre infrastrukture</a:t>
            </a:r>
            <a:endParaRPr lang="sr-Latn"/>
          </a:p>
          <a:p>
            <a:pPr>
              <a:defRPr/>
            </a:pPr>
            <a:r>
              <a:rPr lang="sr-Latn"/>
              <a:t>Ograničen u razliku od konkurenata</a:t>
            </a:r>
            <a:endParaRPr lang="sr-Latn"/>
          </a:p>
          <a:p>
            <a:pPr>
              <a:defRPr/>
            </a:pPr>
            <a:r>
              <a:rPr lang="sr-Latn"/>
              <a:t>Nije bio uspešnih igara od Solar2D</a:t>
            </a:r>
            <a:endParaRPr lang="sr-Lat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C074A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66713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691423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lang="sr-Latn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Unit</a:t>
            </a:r>
            <a:r>
              <a:rPr lang="en-US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y3D</a:t>
            </a:r>
            <a:endParaRPr sz="80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52849431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095999" y="3429000"/>
            <a:ext cx="6095999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86249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674835" y="1825624"/>
            <a:ext cx="6343192" cy="3568045"/>
          </a:xfrm>
          <a:prstGeom prst="roundRect">
            <a:avLst>
              <a:gd name="adj" fmla="val 3862"/>
            </a:avLst>
          </a:prstGeom>
        </p:spPr>
      </p:pic>
      <p:sp>
        <p:nvSpPr>
          <p:cNvPr id="975428487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34612369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Višesplatformski Game Engine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Mogu biti stvarane igre razli</a:t>
            </a:r>
            <a:r>
              <a:rPr lang="sr-Latn">
                <a:solidFill>
                  <a:schemeClr val="bg1"/>
                </a:solidFill>
              </a:rPr>
              <a:t>čnog nivoa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Urađeno kompanijem </a:t>
            </a:r>
            <a:r>
              <a:rPr lang="sr-Latn" b="1">
                <a:solidFill>
                  <a:schemeClr val="bg1"/>
                </a:solidFill>
              </a:rPr>
              <a:t>Unity Technology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59481881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804938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693016" y="1238249"/>
            <a:ext cx="6572250" cy="4381499"/>
          </a:xfrm>
          <a:prstGeom prst="roundRect">
            <a:avLst>
              <a:gd name="adj" fmla="val 3888"/>
            </a:avLst>
          </a:prstGeom>
        </p:spPr>
      </p:pic>
      <p:sp>
        <p:nvSpPr>
          <p:cNvPr id="975962291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673286991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Prvi Unity 1.0 je bio samo za MacOS u 2005.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Posle više podrška za razne platformi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Freemium model sa 2010. godina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Aktivni razvoj kompanijami i društvom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16758996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116744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171517" y="106972"/>
            <a:ext cx="6583240" cy="4388826"/>
          </a:xfrm>
          <a:prstGeom prst="roundRect">
            <a:avLst>
              <a:gd name="adj" fmla="val 3888"/>
            </a:avLst>
          </a:prstGeom>
        </p:spPr>
      </p:pic>
      <p:pic>
        <p:nvPicPr>
          <p:cNvPr id="49935494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943226" y="1866167"/>
            <a:ext cx="7308143" cy="4445976"/>
          </a:xfrm>
          <a:prstGeom prst="roundRect">
            <a:avLst>
              <a:gd name="adj" fmla="val 8176"/>
            </a:avLst>
          </a:prstGeom>
        </p:spPr>
      </p:pic>
      <p:pic>
        <p:nvPicPr>
          <p:cNvPr id="4912317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261511" y="4978870"/>
            <a:ext cx="4311486" cy="2425211"/>
          </a:xfrm>
          <a:prstGeom prst="rect">
            <a:avLst/>
          </a:prstGeom>
        </p:spPr>
      </p:pic>
      <p:sp>
        <p:nvSpPr>
          <p:cNvPr id="1102314993" name=""/>
          <p:cNvSpPr txBox="1"/>
          <p:nvPr/>
        </p:nvSpPr>
        <p:spPr bwMode="auto">
          <a:xfrm rot="0" flipH="0" flipV="0">
            <a:off x="-24979" y="4693120"/>
            <a:ext cx="116324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1.0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4333499" name=""/>
          <p:cNvSpPr txBox="1"/>
          <p:nvPr/>
        </p:nvSpPr>
        <p:spPr bwMode="auto">
          <a:xfrm rot="0" flipH="0" flipV="0">
            <a:off x="5126648" y="6400180"/>
            <a:ext cx="116504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4.0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174380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01999" y="215637"/>
            <a:ext cx="11519636" cy="5630485"/>
          </a:xfrm>
          <a:prstGeom prst="roundRect">
            <a:avLst>
              <a:gd name="adj" fmla="val 2706"/>
            </a:avLst>
          </a:prstGeom>
        </p:spPr>
      </p:pic>
      <p:pic>
        <p:nvPicPr>
          <p:cNvPr id="94187769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  <p:sp>
        <p:nvSpPr>
          <p:cNvPr id="2041957451" name=""/>
          <p:cNvSpPr txBox="1"/>
          <p:nvPr/>
        </p:nvSpPr>
        <p:spPr bwMode="auto">
          <a:xfrm rot="0" flipH="0" flipV="0">
            <a:off x="401999" y="5876531"/>
            <a:ext cx="11657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sr-Latn" i="1">
                <a:solidFill>
                  <a:schemeClr val="bg1">
                    <a:lumMod val="65000"/>
                  </a:schemeClr>
                </a:solidFill>
              </a:rPr>
              <a:t>Unity 6.0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387025" name=""/>
          <p:cNvPicPr>
            <a:picLocks noChangeAspect="1"/>
          </p:cNvPicPr>
          <p:nvPr/>
        </p:nvPicPr>
        <p:blipFill rotWithShape="1">
          <a:blip r:embed="rId3"/>
          <a:srcRect l="35952" t="0" r="0" b="0"/>
          <a:stretch/>
        </p:blipFill>
        <p:spPr bwMode="auto">
          <a:xfrm flipH="0" flipV="0">
            <a:off x="6955201" y="652735"/>
            <a:ext cx="4703397" cy="5524227"/>
          </a:xfrm>
          <a:prstGeom prst="rect">
            <a:avLst/>
          </a:prstGeom>
        </p:spPr>
      </p:pic>
      <p:sp>
        <p:nvSpPr>
          <p:cNvPr id="624345634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5268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Tehnologi</a:t>
            </a: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čka osnova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97689130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Osnovni jezik</a:t>
            </a:r>
            <a:r>
              <a:rPr lang="en-US">
                <a:solidFill>
                  <a:schemeClr val="bg1"/>
                </a:solidFill>
              </a:rPr>
              <a:t>: C#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Platformi: mobilni, desktopni, VR/AR itd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Komponentna sistema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UnityEngine API – za stvaranje igre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UnityEditor API – za pro</a:t>
            </a:r>
            <a:r>
              <a:rPr lang="sr-Latn">
                <a:solidFill>
                  <a:schemeClr val="bg1"/>
                </a:solidFill>
              </a:rPr>
              <a:t>širenje funkcionala Unity</a:t>
            </a:r>
            <a:endParaRPr lang="sr-Latn">
              <a:solidFill>
                <a:schemeClr val="bg1"/>
              </a:solidFill>
            </a:endParaRPr>
          </a:p>
        </p:txBody>
      </p:sp>
      <p:pic>
        <p:nvPicPr>
          <p:cNvPr id="69025019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88051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87992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Tehnologi</a:t>
            </a: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čka osnova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61228496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Tri tipova renderinga: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URP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HDRP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Built-In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Za pisanje </a:t>
            </a:r>
            <a:r>
              <a:rPr lang="sr-Latn">
                <a:solidFill>
                  <a:schemeClr val="bg1"/>
                </a:solidFill>
              </a:rPr>
              <a:t>šejdera</a:t>
            </a:r>
            <a:r>
              <a:rPr lang="en-US">
                <a:solidFill>
                  <a:schemeClr val="bg1"/>
                </a:solidFill>
              </a:rPr>
              <a:t>: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/>
                </a:solidFill>
              </a:rPr>
              <a:t>ShaderLab – jezik za pisanje </a:t>
            </a:r>
            <a:r>
              <a:rPr lang="sr-Latn">
                <a:solidFill>
                  <a:schemeClr val="bg1"/>
                </a:solidFill>
              </a:rPr>
              <a:t>šejdera</a:t>
            </a:r>
            <a:endParaRPr lang="sr-Latn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/>
                </a:solidFill>
              </a:rPr>
              <a:t>ShaderGraph – Vizualno pisanje </a:t>
            </a:r>
            <a:r>
              <a:rPr lang="sr-Latn">
                <a:solidFill>
                  <a:schemeClr val="bg1"/>
                </a:solidFill>
              </a:rPr>
              <a:t>šejdera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7440389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725622" y="117474"/>
            <a:ext cx="11656649" cy="4662659"/>
          </a:xfrm>
          <a:prstGeom prst="rect">
            <a:avLst/>
          </a:prstGeom>
        </p:spPr>
      </p:pic>
      <p:pic>
        <p:nvPicPr>
          <p:cNvPr id="1292072933" name=""/>
          <p:cNvPicPr>
            <a:picLocks noChangeAspect="1"/>
          </p:cNvPicPr>
          <p:nvPr/>
        </p:nvPicPr>
        <p:blipFill rotWithShape="1">
          <a:blip r:embed="rId4"/>
          <a:srcRect l="15889" t="0" r="0" b="0"/>
          <a:stretch/>
        </p:blipFill>
        <p:spPr bwMode="auto">
          <a:xfrm flipH="0" flipV="0">
            <a:off x="6095999" y="2836165"/>
            <a:ext cx="8032756" cy="3887938"/>
          </a:xfrm>
          <a:prstGeom prst="rect">
            <a:avLst/>
          </a:prstGeom>
        </p:spPr>
      </p:pic>
      <p:pic>
        <p:nvPicPr>
          <p:cNvPr id="116125383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538439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8261511" y="4978870"/>
            <a:ext cx="4311486" cy="2425211"/>
          </a:xfrm>
          <a:prstGeom prst="rect">
            <a:avLst/>
          </a:prstGeom>
        </p:spPr>
      </p:pic>
      <p:sp>
        <p:nvSpPr>
          <p:cNvPr id="860453929" name=""/>
          <p:cNvSpPr txBox="1"/>
          <p:nvPr/>
        </p:nvSpPr>
        <p:spPr bwMode="auto">
          <a:xfrm rot="0" flipH="0" flipV="0">
            <a:off x="261591" y="4612750"/>
            <a:ext cx="11643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URP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98134089" name=""/>
          <p:cNvSpPr txBox="1"/>
          <p:nvPr/>
        </p:nvSpPr>
        <p:spPr bwMode="auto">
          <a:xfrm rot="0" flipH="0" flipV="0">
            <a:off x="6095999" y="4612750"/>
            <a:ext cx="11664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HDRP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0022866" name=""/>
          <p:cNvPicPr>
            <a:picLocks noChangeAspect="1"/>
          </p:cNvPicPr>
          <p:nvPr/>
        </p:nvPicPr>
        <p:blipFill rotWithShape="1">
          <a:blip r:embed="rId4"/>
          <a:srcRect l="9078" t="0" r="22436" b="0"/>
          <a:stretch/>
        </p:blipFill>
        <p:spPr bwMode="auto">
          <a:xfrm flipH="0" flipV="0">
            <a:off x="261591" y="190499"/>
            <a:ext cx="5532441" cy="4248149"/>
          </a:xfrm>
          <a:prstGeom prst="rect">
            <a:avLst/>
          </a:prstGeom>
        </p:spPr>
      </p:pic>
      <p:pic>
        <p:nvPicPr>
          <p:cNvPr id="1987727076" name=""/>
          <p:cNvPicPr>
            <a:picLocks noChangeAspect="1"/>
          </p:cNvPicPr>
          <p:nvPr/>
        </p:nvPicPr>
        <p:blipFill rotWithShape="1">
          <a:blip r:embed="rId5"/>
          <a:srcRect l="19222" t="0" r="22191" b="0"/>
          <a:stretch/>
        </p:blipFill>
        <p:spPr bwMode="auto">
          <a:xfrm flipH="0" flipV="0">
            <a:off x="6095999" y="190499"/>
            <a:ext cx="5838866" cy="4248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955517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cs typeface="Open Sans Semibold"/>
              </a:rPr>
              <a:t>Plusovi Unity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189462460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6805" y="1825624"/>
            <a:ext cx="5025213" cy="45180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Nije te</a:t>
            </a:r>
            <a:r>
              <a:rPr lang="sr-Latn">
                <a:solidFill>
                  <a:schemeClr val="bg1"/>
                </a:solidFill>
              </a:rPr>
              <a:t>ški ulaz u development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Moguće stvarati 2D i 3D igre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Veliko dru</a:t>
            </a:r>
            <a:r>
              <a:rPr lang="sr-Latn">
                <a:solidFill>
                  <a:schemeClr val="bg1"/>
                </a:solidFill>
              </a:rPr>
              <a:t>štvo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Veliki Asset Store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Cross</a:t>
            </a:r>
            <a:r>
              <a:rPr lang="en-US">
                <a:solidFill>
                  <a:schemeClr val="bg1"/>
                </a:solidFill>
              </a:rPr>
              <a:t>-platform</a:t>
            </a:r>
            <a:endParaRPr 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Moguće brzo raditi prototipe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Podrška industriji</a:t>
            </a:r>
            <a:r>
              <a:rPr lang="en-US">
                <a:solidFill>
                  <a:schemeClr val="bg1"/>
                </a:solidFill>
              </a:rPr>
              <a:t>: od indie do AAA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604509871" name=""/>
          <p:cNvPicPr>
            <a:picLocks noChangeAspect="1"/>
          </p:cNvPicPr>
          <p:nvPr/>
        </p:nvPicPr>
        <p:blipFill rotWithShape="1">
          <a:blip r:embed="rId3"/>
          <a:srcRect l="19443" t="0" r="0" b="0"/>
          <a:stretch/>
        </p:blipFill>
        <p:spPr bwMode="auto">
          <a:xfrm flipH="0" flipV="0">
            <a:off x="5673601" y="223837"/>
            <a:ext cx="14732169" cy="5953124"/>
          </a:xfrm>
          <a:prstGeom prst="rect">
            <a:avLst/>
          </a:prstGeom>
        </p:spPr>
      </p:pic>
      <p:pic>
        <p:nvPicPr>
          <p:cNvPr id="93923003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5">
            <a:lumMod val="50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622784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2346324"/>
            <a:ext cx="10515600" cy="1901824"/>
          </a:xfrm>
        </p:spPr>
        <p:txBody>
          <a:bodyPr/>
          <a:lstStyle/>
          <a:p>
            <a:pPr algn="ctr">
              <a:defRPr/>
            </a:pPr>
            <a:r>
              <a:rPr lang="en-US" sz="80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Solar2D</a:t>
            </a:r>
            <a:endParaRPr sz="80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93102703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645235" y="3761508"/>
            <a:ext cx="3809999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565415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601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06066950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4973999" y="-32599"/>
            <a:ext cx="7217999" cy="3709249"/>
          </a:xfrm>
          <a:prstGeom prst="rect">
            <a:avLst/>
          </a:prstGeom>
        </p:spPr>
      </p:pic>
      <p:pic>
        <p:nvPicPr>
          <p:cNvPr id="162210812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906949" y="-32599"/>
            <a:ext cx="4836749" cy="2720671"/>
          </a:xfrm>
          <a:prstGeom prst="rect">
            <a:avLst/>
          </a:prstGeom>
        </p:spPr>
      </p:pic>
      <p:pic>
        <p:nvPicPr>
          <p:cNvPr id="77298490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554899" y="2688071"/>
            <a:ext cx="7579949" cy="4298722"/>
          </a:xfrm>
          <a:prstGeom prst="rect">
            <a:avLst/>
          </a:prstGeom>
        </p:spPr>
      </p:pic>
      <p:pic>
        <p:nvPicPr>
          <p:cNvPr id="1285453652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  <p:pic>
        <p:nvPicPr>
          <p:cNvPr id="1138950753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-36149" y="1770459"/>
            <a:ext cx="5657849" cy="3182540"/>
          </a:xfrm>
          <a:prstGeom prst="rect">
            <a:avLst/>
          </a:prstGeom>
        </p:spPr>
      </p:pic>
      <p:pic>
        <p:nvPicPr>
          <p:cNvPr id="942813233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 flipH="0" flipV="0">
            <a:off x="-247649" y="4632815"/>
            <a:ext cx="4802549" cy="2701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741825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6960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 u realizmu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91369957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960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Prakti</a:t>
            </a:r>
            <a:r>
              <a:rPr lang="sr-Latn">
                <a:solidFill>
                  <a:schemeClr val="bg1"/>
                </a:solidFill>
              </a:rPr>
              <a:t>čno ne postoji realističnih igara na Unity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Orijentiran na cross-platform, i na mobilni isto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Ne postoji mnoga instrumentova za realizam kao UE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Problema sa svetom i fizikom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21722057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765320" y="0"/>
            <a:ext cx="6512404" cy="3638549"/>
          </a:xfrm>
          <a:prstGeom prst="rect">
            <a:avLst/>
          </a:prstGeom>
        </p:spPr>
      </p:pic>
      <p:pic>
        <p:nvPicPr>
          <p:cNvPr id="9669169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765320" y="3262042"/>
            <a:ext cx="6426679" cy="3615007"/>
          </a:xfrm>
          <a:prstGeom prst="rect">
            <a:avLst/>
          </a:prstGeom>
        </p:spPr>
      </p:pic>
      <p:pic>
        <p:nvPicPr>
          <p:cNvPr id="136675424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468781" y="4857750"/>
            <a:ext cx="3894665" cy="2190749"/>
          </a:xfrm>
          <a:prstGeom prst="rect">
            <a:avLst/>
          </a:prstGeom>
        </p:spPr>
      </p:pic>
      <p:sp>
        <p:nvSpPr>
          <p:cNvPr id="1748763458" name=""/>
          <p:cNvSpPr txBox="1"/>
          <p:nvPr/>
        </p:nvSpPr>
        <p:spPr bwMode="auto">
          <a:xfrm rot="0" flipH="0" flipV="0">
            <a:off x="5860569" y="2647949"/>
            <a:ext cx="4153619" cy="366119"/>
          </a:xfrm>
          <a:prstGeom prst="rect">
            <a:avLst/>
          </a:prstGeom>
          <a:solidFill>
            <a:schemeClr val="tx1">
              <a:lumMod val="90000"/>
              <a:lumOff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Book of the dead - demo by unity 2018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26727250" name=""/>
          <p:cNvSpPr txBox="1"/>
          <p:nvPr/>
        </p:nvSpPr>
        <p:spPr bwMode="auto">
          <a:xfrm rot="0" flipH="0" flipV="0">
            <a:off x="5917719" y="6381749"/>
            <a:ext cx="3000349" cy="366119"/>
          </a:xfrm>
          <a:prstGeom prst="rect">
            <a:avLst/>
          </a:prstGeom>
          <a:solidFill>
            <a:schemeClr val="tx1">
              <a:lumMod val="90000"/>
              <a:lumOff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Adam - demo by unity 2016</a:t>
            </a:r>
            <a:endParaRPr i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343681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164855" y="365124"/>
            <a:ext cx="10826993" cy="132556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Zaklju</a:t>
            </a:r>
            <a:r>
              <a:rPr lang="sr-Latn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čak o Unity</a:t>
            </a:r>
            <a:endParaRPr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sp>
        <p:nvSpPr>
          <p:cNvPr id="624690261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64855" y="1825624"/>
            <a:ext cx="5025213" cy="4351338"/>
          </a:xfrm>
        </p:spPr>
        <p:txBody>
          <a:bodyPr/>
          <a:lstStyle/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Dobar Game Engine, koji ima veliko društvo gde uvek moguće pronađi odgovor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Cross-platofrm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Brzina stvaranje igara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2D i 3D igre</a:t>
            </a:r>
            <a:endParaRPr lang="sr-Latn">
              <a:solidFill>
                <a:schemeClr val="bg1"/>
              </a:solidFill>
            </a:endParaRPr>
          </a:p>
          <a:p>
            <a:pPr>
              <a:defRPr/>
            </a:pPr>
            <a:r>
              <a:rPr lang="sr-Latn">
                <a:solidFill>
                  <a:schemeClr val="bg1"/>
                </a:solidFill>
              </a:rPr>
              <a:t>Teško korisiti za fotorealizam</a:t>
            </a:r>
            <a:endParaRPr lang="en-US">
              <a:solidFill>
                <a:schemeClr val="bg1"/>
              </a:solidFill>
            </a:endParaRPr>
          </a:p>
          <a:p>
            <a:pPr lvl="1"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77156862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742519" y="-53486"/>
            <a:ext cx="7223184" cy="4486275"/>
          </a:xfrm>
          <a:prstGeom prst="rect">
            <a:avLst/>
          </a:prstGeom>
        </p:spPr>
      </p:pic>
      <p:pic>
        <p:nvPicPr>
          <p:cNvPr id="55560826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335949" y="2584892"/>
            <a:ext cx="6856049" cy="3857670"/>
          </a:xfrm>
          <a:prstGeom prst="rect">
            <a:avLst/>
          </a:prstGeom>
        </p:spPr>
      </p:pic>
      <p:pic>
        <p:nvPicPr>
          <p:cNvPr id="170219041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8128161" y="4432788"/>
            <a:ext cx="4311486" cy="2425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805290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26575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Istorija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5850167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7" y="3882735"/>
            <a:ext cx="3809999" cy="3809999"/>
          </a:xfrm>
          <a:prstGeom prst="rect">
            <a:avLst/>
          </a:prstGeom>
        </p:spPr>
      </p:pic>
      <p:sp>
        <p:nvSpPr>
          <p:cNvPr id="163675177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1" y="1825624"/>
            <a:ext cx="5257800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ru-RU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išesplatformski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Game Engine</a:t>
            </a:r>
            <a:r>
              <a:rPr lang="ru-RU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otvorenog koda</a:t>
            </a:r>
            <a:endParaRPr lang="ru-RU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Namenjen za razvoj 2D igara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Razvila je kompanija </a:t>
            </a:r>
            <a:r>
              <a:rPr lang="en-US" sz="2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Corona Labs Inc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Solar2D je imao naziv </a:t>
            </a:r>
            <a:r>
              <a:rPr lang="en-US" sz="2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Corona SDK</a:t>
            </a:r>
            <a:endParaRPr/>
          </a:p>
        </p:txBody>
      </p:sp>
      <p:pic>
        <p:nvPicPr>
          <p:cNvPr id="157963507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11828" y="5220432"/>
            <a:ext cx="3863076" cy="1274815"/>
          </a:xfrm>
          <a:prstGeom prst="rect">
            <a:avLst/>
          </a:prstGeom>
        </p:spPr>
      </p:pic>
      <p:pic>
        <p:nvPicPr>
          <p:cNvPr id="101193338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458769" y="1825624"/>
            <a:ext cx="5742432" cy="3644686"/>
          </a:xfrm>
          <a:prstGeom prst="rect">
            <a:avLst/>
          </a:prstGeom>
          <a:effectLst>
            <a:outerShdw blurRad="50800" dist="203200" dir="2700000" sx="100000" sy="1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4164370" name=""/>
          <p:cNvSpPr/>
          <p:nvPr/>
        </p:nvSpPr>
        <p:spPr bwMode="auto">
          <a:xfrm rot="0" flipH="0" flipV="0">
            <a:off x="-33898" y="-19047"/>
            <a:ext cx="12235099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422933" name=""/>
          <p:cNvSpPr/>
          <p:nvPr/>
        </p:nvSpPr>
        <p:spPr bwMode="auto">
          <a:xfrm rot="0" flipH="0" flipV="0">
            <a:off x="-33898" y="5408736"/>
            <a:ext cx="12235099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5196627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23962" y="476249"/>
            <a:ext cx="10344075" cy="5815701"/>
          </a:xfrm>
          <a:prstGeom prst="roundRect">
            <a:avLst>
              <a:gd name="adj" fmla="val 2412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264622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3870697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Tehnologička osnova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65337738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sp>
        <p:nvSpPr>
          <p:cNvPr id="41344782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319776" y="1825624"/>
            <a:ext cx="5946617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Osnovni jezik programiranja: Lua</a:t>
            </a:r>
            <a:endParaRPr/>
          </a:p>
          <a:p>
            <a:pPr>
              <a:defRPr/>
            </a:pPr>
            <a:r>
              <a:rPr lang="en-US"/>
              <a:t>Engine je ura</a:t>
            </a:r>
            <a:r>
              <a:rPr lang="sr-Latn"/>
              <a:t>đen na C++</a:t>
            </a:r>
            <a:r>
              <a:rPr lang="en-US"/>
              <a:t>/OpenGL</a:t>
            </a:r>
            <a:endParaRPr lang="en-US"/>
          </a:p>
          <a:p>
            <a:pPr>
              <a:defRPr/>
            </a:pPr>
            <a:r>
              <a:rPr lang="en-US"/>
              <a:t>Platformi: iOS, Android, MacOS, Linux, Windows</a:t>
            </a:r>
            <a:endParaRPr lang="en-US"/>
          </a:p>
          <a:p>
            <a:pPr>
              <a:defRPr/>
            </a:pPr>
            <a:r>
              <a:rPr lang="en-US"/>
              <a:t>Oko 1000 api za rad sa Audio, grafikom i mre</a:t>
            </a:r>
            <a:r>
              <a:rPr lang="sr-Latn"/>
              <a:t>žom.</a:t>
            </a:r>
            <a:endParaRPr lang="sr-Latn"/>
          </a:p>
          <a:p>
            <a:pPr>
              <a:defRPr/>
            </a:pPr>
            <a:r>
              <a:rPr lang="sr-Latn"/>
              <a:t>Uvek moguće dodavati funkcional kroz plugins.</a:t>
            </a:r>
            <a:endParaRPr lang="sr-Latn"/>
          </a:p>
          <a:p>
            <a:pPr>
              <a:defRPr/>
            </a:pPr>
            <a:r>
              <a:rPr lang="sr-Latn"/>
              <a:t>2 režima</a:t>
            </a:r>
            <a:r>
              <a:rPr lang="en-US"/>
              <a:t>: Simulator i Native</a:t>
            </a:r>
            <a:endParaRPr/>
          </a:p>
        </p:txBody>
      </p:sp>
      <p:pic>
        <p:nvPicPr>
          <p:cNvPr id="85087272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6752109" y="1525831"/>
            <a:ext cx="5449091" cy="2165105"/>
          </a:xfrm>
          <a:prstGeom prst="roundRect">
            <a:avLst>
              <a:gd name="adj" fmla="val 63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8788922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083651" y="3483951"/>
            <a:ext cx="5874563" cy="3304442"/>
          </a:xfrm>
          <a:prstGeom prst="roundRect">
            <a:avLst>
              <a:gd name="adj" fmla="val 510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526013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344271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 na Solar2D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97213967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pic>
        <p:nvPicPr>
          <p:cNvPr id="21398172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-2342740" y="1428750"/>
            <a:ext cx="9769230" cy="5495192"/>
          </a:xfrm>
          <a:prstGeom prst="rect">
            <a:avLst/>
          </a:prstGeom>
        </p:spPr>
      </p:pic>
      <p:sp>
        <p:nvSpPr>
          <p:cNvPr id="174360031" name=""/>
          <p:cNvSpPr/>
          <p:nvPr/>
        </p:nvSpPr>
        <p:spPr bwMode="auto">
          <a:xfrm flipH="0" flipV="0">
            <a:off x="8024855" y="1743254"/>
            <a:ext cx="3836853" cy="15548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4800" b="1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Gunman Taco Truck</a:t>
            </a:r>
            <a:endParaRPr sz="4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794264" name=""/>
          <p:cNvSpPr/>
          <p:nvPr/>
        </p:nvSpPr>
        <p:spPr bwMode="auto">
          <a:xfrm rot="0" flipH="0" flipV="0">
            <a:off x="-33898" y="-19048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3814587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Igre na Solar2D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67494840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6" y="3882735"/>
            <a:ext cx="3809998" cy="3809998"/>
          </a:xfrm>
          <a:prstGeom prst="rect">
            <a:avLst/>
          </a:prstGeom>
        </p:spPr>
      </p:pic>
      <p:sp>
        <p:nvSpPr>
          <p:cNvPr id="1430023429" name=""/>
          <p:cNvSpPr/>
          <p:nvPr/>
        </p:nvSpPr>
        <p:spPr bwMode="auto">
          <a:xfrm flipH="0" flipV="0">
            <a:off x="915864" y="4678269"/>
            <a:ext cx="4233457" cy="5185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ru-RU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The Lost</a:t>
            </a:r>
            <a:r>
              <a:rPr lang="en-US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City</a:t>
            </a:r>
            <a:endParaRPr sz="2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1970906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915864" y="1575288"/>
            <a:ext cx="4654470" cy="3102980"/>
          </a:xfrm>
          <a:prstGeom prst="roundRect">
            <a:avLst>
              <a:gd name="adj" fmla="val 6553"/>
            </a:avLst>
          </a:prstGeom>
        </p:spPr>
      </p:pic>
      <p:pic>
        <p:nvPicPr>
          <p:cNvPr id="27040042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425524" y="1687609"/>
            <a:ext cx="4928275" cy="2785844"/>
          </a:xfrm>
          <a:prstGeom prst="roundRect">
            <a:avLst>
              <a:gd name="adj" fmla="val 5245"/>
            </a:avLst>
          </a:prstGeom>
        </p:spPr>
      </p:pic>
      <p:sp>
        <p:nvSpPr>
          <p:cNvPr id="91195281" name=""/>
          <p:cNvSpPr/>
          <p:nvPr/>
        </p:nvSpPr>
        <p:spPr bwMode="auto">
          <a:xfrm flipH="0" flipV="0">
            <a:off x="6425524" y="4571408"/>
            <a:ext cx="4236337" cy="5185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en-US" sz="2800" b="1" i="0" u="none" strike="noStrike" cap="none" spc="0">
                <a:ln w="19049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</a:rPr>
              <a:t>Zip Zap</a:t>
            </a:r>
            <a:endParaRPr sz="2800" b="1">
              <a:ln w="19049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700989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7705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59305655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905007" y="3882735"/>
            <a:ext cx="3809998" cy="3809998"/>
          </a:xfrm>
          <a:prstGeom prst="rect">
            <a:avLst/>
          </a:prstGeom>
        </p:spPr>
      </p:pic>
      <p:sp>
        <p:nvSpPr>
          <p:cNvPr id="28604352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0" y="1825624"/>
            <a:ext cx="5257800" cy="471365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Stvaran samo za 2D igare bez 3D rendera</a:t>
            </a:r>
            <a:endParaRPr lang="sr-Latn"/>
          </a:p>
          <a:p>
            <a:pPr>
              <a:defRPr/>
            </a:pPr>
            <a:r>
              <a:rPr lang="sr-Latn"/>
              <a:t>Funkcional je ograničen u razliku od Godot, Unity i Unreal Engine</a:t>
            </a:r>
            <a:endParaRPr lang="sr-Latn"/>
          </a:p>
          <a:p>
            <a:pPr>
              <a:defRPr/>
            </a:pPr>
            <a:r>
              <a:rPr lang="sr-Latn"/>
              <a:t>Više orientirano na mobilni i loša podrška za računari</a:t>
            </a:r>
            <a:endParaRPr lang="sr-Latn"/>
          </a:p>
          <a:p>
            <a:pPr>
              <a:defRPr/>
            </a:pPr>
            <a:r>
              <a:rPr lang="sr-Latn"/>
              <a:t>Integracija sa SDK je trebala plagina</a:t>
            </a:r>
            <a:endParaRPr lang="sr-Latn"/>
          </a:p>
        </p:txBody>
      </p:sp>
      <p:pic>
        <p:nvPicPr>
          <p:cNvPr id="194168573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879855" y="1506764"/>
            <a:ext cx="5735192" cy="3844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872491" name=""/>
          <p:cNvSpPr/>
          <p:nvPr/>
        </p:nvSpPr>
        <p:spPr bwMode="auto">
          <a:xfrm rot="0" flipH="0" flipV="0">
            <a:off x="-33898" y="-19047"/>
            <a:ext cx="12235100" cy="144779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7140509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200268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sr-Latn" sz="48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Neuspeh</a:t>
            </a:r>
            <a:endParaRPr sz="4800">
              <a:solidFill>
                <a:schemeClr val="bg1"/>
              </a:solidFill>
              <a:latin typeface="Open Sans Semibold"/>
              <a:cs typeface="Open Sans Semibold"/>
            </a:endParaRPr>
          </a:p>
        </p:txBody>
      </p:sp>
      <p:pic>
        <p:nvPicPr>
          <p:cNvPr id="186362752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307987" y="4394625"/>
            <a:ext cx="3809998" cy="3809998"/>
          </a:xfrm>
          <a:prstGeom prst="rect">
            <a:avLst/>
          </a:prstGeom>
        </p:spPr>
      </p:pic>
      <p:sp>
        <p:nvSpPr>
          <p:cNvPr id="142897112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16900" y="1825624"/>
            <a:ext cx="5257800" cy="47136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sr-Latn"/>
              <a:t>U 2020 kompanija </a:t>
            </a:r>
            <a:r>
              <a:rPr lang="en-US"/>
              <a:t>Corona Labs</a:t>
            </a:r>
            <a:r>
              <a:rPr lang="sr-Latn"/>
              <a:t> je zatvorena</a:t>
            </a:r>
            <a:endParaRPr lang="sr-Latn"/>
          </a:p>
          <a:p>
            <a:pPr>
              <a:defRPr/>
            </a:pPr>
            <a:r>
              <a:rPr lang="sr-Latn"/>
              <a:t>Plaginova je postao još manje</a:t>
            </a:r>
            <a:endParaRPr lang="sr-Latn"/>
          </a:p>
          <a:p>
            <a:pPr>
              <a:defRPr/>
            </a:pPr>
            <a:r>
              <a:rPr lang="sr-Latn"/>
              <a:t>Nema oficialni podrški i razvoja</a:t>
            </a:r>
            <a:endParaRPr lang="sr-Latn"/>
          </a:p>
          <a:p>
            <a:pPr>
              <a:defRPr/>
            </a:pPr>
            <a:r>
              <a:rPr lang="sr-Latn"/>
              <a:t>Prenos na open source</a:t>
            </a:r>
            <a:endParaRPr lang="sr-Latn"/>
          </a:p>
        </p:txBody>
      </p:sp>
      <p:pic>
        <p:nvPicPr>
          <p:cNvPr id="122469498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674700" y="2101119"/>
            <a:ext cx="6810374" cy="3238499"/>
          </a:xfrm>
          <a:prstGeom prst="rect">
            <a:avLst/>
          </a:prstGeom>
        </p:spPr>
      </p:pic>
      <p:pic>
        <p:nvPicPr>
          <p:cNvPr id="1231781087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01814" y="4682360"/>
            <a:ext cx="7094250" cy="323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ONLYOFFICE/9.1.0.173</Application>
  <PresentationFormat>On-screen Show (4:3)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2025-11-05T11:53:03Z</dcterms:modified>
</cp:coreProperties>
</file>